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Amatic SC"/>
      <p:regular r:id="rId32"/>
      <p:bold r:id="rId33"/>
    </p:embeddedFont>
    <p:embeddedFont>
      <p:font typeface="Source Code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AmaticSC-bold.fntdata"/><Relationship Id="rId10" Type="http://schemas.openxmlformats.org/officeDocument/2006/relationships/slide" Target="slides/slide5.xml"/><Relationship Id="rId32" Type="http://schemas.openxmlformats.org/officeDocument/2006/relationships/font" Target="fonts/AmaticSC-regular.fntdata"/><Relationship Id="rId13" Type="http://schemas.openxmlformats.org/officeDocument/2006/relationships/slide" Target="slides/slide8.xml"/><Relationship Id="rId35" Type="http://schemas.openxmlformats.org/officeDocument/2006/relationships/font" Target="fonts/SourceCodePro-bold.fntdata"/><Relationship Id="rId12" Type="http://schemas.openxmlformats.org/officeDocument/2006/relationships/slide" Target="slides/slide7.xml"/><Relationship Id="rId34" Type="http://schemas.openxmlformats.org/officeDocument/2006/relationships/font" Target="fonts/SourceCodePro-regular.fntdata"/><Relationship Id="rId15" Type="http://schemas.openxmlformats.org/officeDocument/2006/relationships/slide" Target="slides/slide10.xml"/><Relationship Id="rId37" Type="http://schemas.openxmlformats.org/officeDocument/2006/relationships/font" Target="fonts/SourceCodePro-boldItalic.fntdata"/><Relationship Id="rId14" Type="http://schemas.openxmlformats.org/officeDocument/2006/relationships/slide" Target="slides/slide9.xml"/><Relationship Id="rId36" Type="http://schemas.openxmlformats.org/officeDocument/2006/relationships/font" Target="fonts/SourceCodePr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f6dea8c3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f6dea8c3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f6dea8c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f6dea8c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f6dea8c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f6dea8c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f6dea8c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f6dea8c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f6dea8c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f6dea8c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f6dea8c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f6dea8c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f6dea8c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f6dea8c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f6dea8c3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f6dea8c3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f6dea8c3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f6dea8c3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f6dea8c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f6dea8c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f3f3968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f3f3968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f6dea8c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f6dea8c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f6dea8c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f6dea8c3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6dea8c3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f6dea8c3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f3f39684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f3f39684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f9702a9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f9702a9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f3f39684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f3f39684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f6dea8c3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f6dea8c3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f6dea8c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f6dea8c3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f6dea8c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f6dea8c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f6dea8c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f6dea8c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27.png"/><Relationship Id="rId7" Type="http://schemas.openxmlformats.org/officeDocument/2006/relationships/image" Target="../media/image12.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131150" y="263525"/>
            <a:ext cx="6881700" cy="145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End of studies project</a:t>
            </a:r>
            <a:endParaRPr/>
          </a:p>
        </p:txBody>
      </p:sp>
      <p:sp>
        <p:nvSpPr>
          <p:cNvPr id="57" name="Google Shape;57;p13"/>
          <p:cNvSpPr txBox="1"/>
          <p:nvPr>
            <p:ph idx="1" type="subTitle"/>
          </p:nvPr>
        </p:nvSpPr>
        <p:spPr>
          <a:xfrm>
            <a:off x="311700" y="3950925"/>
            <a:ext cx="8520600" cy="706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fr"/>
              <a:t>Meribout Ahmed Yahia</a:t>
            </a:r>
            <a:br>
              <a:rPr lang="fr"/>
            </a:br>
            <a:r>
              <a:rPr lang="fr"/>
              <a:t>Zouak Omar Elfarouk</a:t>
            </a:r>
            <a:endParaRPr/>
          </a:p>
        </p:txBody>
      </p:sp>
      <p:sp>
        <p:nvSpPr>
          <p:cNvPr id="58" name="Google Shape;58;p13"/>
          <p:cNvSpPr txBox="1"/>
          <p:nvPr/>
        </p:nvSpPr>
        <p:spPr>
          <a:xfrm>
            <a:off x="1512150" y="1966575"/>
            <a:ext cx="61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Automatic Speech Recognition in the field of healthcare</a:t>
            </a:r>
            <a:endParaRPr>
              <a:latin typeface="Source Code Pro"/>
              <a:ea typeface="Source Code Pro"/>
              <a:cs typeface="Source Code Pro"/>
              <a:sym typeface="Source Code Pro"/>
            </a:endParaRPr>
          </a:p>
        </p:txBody>
      </p:sp>
      <p:pic>
        <p:nvPicPr>
          <p:cNvPr id="59" name="Google Shape;59;p13"/>
          <p:cNvPicPr preferRelativeResize="0"/>
          <p:nvPr/>
        </p:nvPicPr>
        <p:blipFill>
          <a:blip r:embed="rId3">
            <a:alphaModFix/>
          </a:blip>
          <a:stretch>
            <a:fillRect/>
          </a:stretch>
        </p:blipFill>
        <p:spPr>
          <a:xfrm>
            <a:off x="4073138" y="2366763"/>
            <a:ext cx="997725" cy="997725"/>
          </a:xfrm>
          <a:prstGeom prst="rect">
            <a:avLst/>
          </a:prstGeom>
          <a:noFill/>
          <a:ln>
            <a:noFill/>
          </a:ln>
        </p:spPr>
      </p:pic>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2804100" y="1770750"/>
            <a:ext cx="35358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Patient App Interfaces:</a:t>
            </a:r>
            <a:endParaRPr/>
          </a:p>
        </p:txBody>
      </p:sp>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1" name="Google Shape;141;p23"/>
          <p:cNvPicPr preferRelativeResize="0"/>
          <p:nvPr/>
        </p:nvPicPr>
        <p:blipFill>
          <a:blip r:embed="rId3">
            <a:alphaModFix/>
          </a:blip>
          <a:stretch>
            <a:fillRect/>
          </a:stretch>
        </p:blipFill>
        <p:spPr>
          <a:xfrm>
            <a:off x="1105450" y="152400"/>
            <a:ext cx="6248749" cy="4838699"/>
          </a:xfrm>
          <a:prstGeom prst="rect">
            <a:avLst/>
          </a:prstGeom>
          <a:noFill/>
          <a:ln>
            <a:noFill/>
          </a:ln>
        </p:spPr>
      </p:pic>
      <p:sp>
        <p:nvSpPr>
          <p:cNvPr id="142" name="Google Shape;142;p23"/>
          <p:cNvSpPr txBox="1"/>
          <p:nvPr/>
        </p:nvSpPr>
        <p:spPr>
          <a:xfrm>
            <a:off x="0" y="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Main Page</a:t>
            </a:r>
            <a:endParaRPr>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8" name="Google Shape;148;p24"/>
          <p:cNvPicPr preferRelativeResize="0"/>
          <p:nvPr/>
        </p:nvPicPr>
        <p:blipFill>
          <a:blip r:embed="rId3">
            <a:alphaModFix/>
          </a:blip>
          <a:stretch>
            <a:fillRect/>
          </a:stretch>
        </p:blipFill>
        <p:spPr>
          <a:xfrm>
            <a:off x="1889251" y="0"/>
            <a:ext cx="5101598" cy="5143500"/>
          </a:xfrm>
          <a:prstGeom prst="rect">
            <a:avLst/>
          </a:prstGeom>
          <a:noFill/>
          <a:ln>
            <a:noFill/>
          </a:ln>
        </p:spPr>
      </p:pic>
      <p:sp>
        <p:nvSpPr>
          <p:cNvPr id="149" name="Google Shape;149;p24"/>
          <p:cNvSpPr txBox="1"/>
          <p:nvPr/>
        </p:nvSpPr>
        <p:spPr>
          <a:xfrm>
            <a:off x="0" y="0"/>
            <a:ext cx="12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Side Bar</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5" name="Google Shape;155;p25"/>
          <p:cNvPicPr preferRelativeResize="0"/>
          <p:nvPr/>
        </p:nvPicPr>
        <p:blipFill>
          <a:blip r:embed="rId3">
            <a:alphaModFix/>
          </a:blip>
          <a:stretch>
            <a:fillRect/>
          </a:stretch>
        </p:blipFill>
        <p:spPr>
          <a:xfrm>
            <a:off x="2709025" y="152400"/>
            <a:ext cx="3467568" cy="4838698"/>
          </a:xfrm>
          <a:prstGeom prst="rect">
            <a:avLst/>
          </a:prstGeom>
          <a:noFill/>
          <a:ln>
            <a:noFill/>
          </a:ln>
        </p:spPr>
      </p:pic>
      <p:sp>
        <p:nvSpPr>
          <p:cNvPr id="156" name="Google Shape;156;p25"/>
          <p:cNvSpPr txBox="1"/>
          <p:nvPr/>
        </p:nvSpPr>
        <p:spPr>
          <a:xfrm>
            <a:off x="0" y="0"/>
            <a:ext cx="15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Profile page</a:t>
            </a:r>
            <a:endParaRPr>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2" name="Google Shape;162;p26"/>
          <p:cNvPicPr preferRelativeResize="0"/>
          <p:nvPr/>
        </p:nvPicPr>
        <p:blipFill>
          <a:blip r:embed="rId3">
            <a:alphaModFix/>
          </a:blip>
          <a:stretch>
            <a:fillRect/>
          </a:stretch>
        </p:blipFill>
        <p:spPr>
          <a:xfrm>
            <a:off x="1687900" y="31375"/>
            <a:ext cx="5351673" cy="4838702"/>
          </a:xfrm>
          <a:prstGeom prst="rect">
            <a:avLst/>
          </a:prstGeom>
          <a:noFill/>
          <a:ln>
            <a:noFill/>
          </a:ln>
        </p:spPr>
      </p:pic>
      <p:sp>
        <p:nvSpPr>
          <p:cNvPr id="163" name="Google Shape;163;p26"/>
          <p:cNvSpPr txBox="1"/>
          <p:nvPr/>
        </p:nvSpPr>
        <p:spPr>
          <a:xfrm>
            <a:off x="0" y="0"/>
            <a:ext cx="6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Map</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9" name="Google Shape;169;p27"/>
          <p:cNvPicPr preferRelativeResize="0"/>
          <p:nvPr/>
        </p:nvPicPr>
        <p:blipFill>
          <a:blip r:embed="rId3">
            <a:alphaModFix/>
          </a:blip>
          <a:stretch>
            <a:fillRect/>
          </a:stretch>
        </p:blipFill>
        <p:spPr>
          <a:xfrm>
            <a:off x="1559275" y="152400"/>
            <a:ext cx="4942282" cy="4838702"/>
          </a:xfrm>
          <a:prstGeom prst="rect">
            <a:avLst/>
          </a:prstGeom>
          <a:noFill/>
          <a:ln>
            <a:noFill/>
          </a:ln>
        </p:spPr>
      </p:pic>
      <p:sp>
        <p:nvSpPr>
          <p:cNvPr id="170" name="Google Shape;170;p27"/>
          <p:cNvSpPr txBox="1"/>
          <p:nvPr/>
        </p:nvSpPr>
        <p:spPr>
          <a:xfrm>
            <a:off x="0" y="0"/>
            <a:ext cx="24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Doctor </a:t>
            </a:r>
            <a:r>
              <a:rPr lang="fr">
                <a:latin typeface="Source Code Pro"/>
                <a:ea typeface="Source Code Pro"/>
                <a:cs typeface="Source Code Pro"/>
                <a:sym typeface="Source Code Pro"/>
              </a:rPr>
              <a:t>Profile</a:t>
            </a:r>
            <a:r>
              <a:rPr lang="fr">
                <a:latin typeface="Source Code Pro"/>
                <a:ea typeface="Source Code Pro"/>
                <a:cs typeface="Source Code Pro"/>
                <a:sym typeface="Source Code Pro"/>
              </a:rPr>
              <a:t> Page</a:t>
            </a:r>
            <a:endParaRPr>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6" name="Google Shape;176;p28"/>
          <p:cNvPicPr preferRelativeResize="0"/>
          <p:nvPr/>
        </p:nvPicPr>
        <p:blipFill>
          <a:blip r:embed="rId3">
            <a:alphaModFix/>
          </a:blip>
          <a:stretch>
            <a:fillRect/>
          </a:stretch>
        </p:blipFill>
        <p:spPr>
          <a:xfrm>
            <a:off x="1830063" y="152400"/>
            <a:ext cx="5483874" cy="4838699"/>
          </a:xfrm>
          <a:prstGeom prst="rect">
            <a:avLst/>
          </a:prstGeom>
          <a:noFill/>
          <a:ln>
            <a:noFill/>
          </a:ln>
        </p:spPr>
      </p:pic>
      <p:sp>
        <p:nvSpPr>
          <p:cNvPr id="177" name="Google Shape;177;p28"/>
          <p:cNvSpPr txBox="1"/>
          <p:nvPr/>
        </p:nvSpPr>
        <p:spPr>
          <a:xfrm>
            <a:off x="0" y="0"/>
            <a:ext cx="1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Bottom</a:t>
            </a:r>
            <a:r>
              <a:rPr lang="fr">
                <a:latin typeface="Source Code Pro"/>
                <a:ea typeface="Source Code Pro"/>
                <a:cs typeface="Source Code Pro"/>
                <a:sym typeface="Source Code Pro"/>
              </a:rPr>
              <a:t> Bar</a:t>
            </a:r>
            <a:endParaRPr>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3" name="Google Shape;183;p29"/>
          <p:cNvPicPr preferRelativeResize="0"/>
          <p:nvPr/>
        </p:nvPicPr>
        <p:blipFill>
          <a:blip r:embed="rId3">
            <a:alphaModFix/>
          </a:blip>
          <a:stretch>
            <a:fillRect/>
          </a:stretch>
        </p:blipFill>
        <p:spPr>
          <a:xfrm>
            <a:off x="1680325" y="152400"/>
            <a:ext cx="5236602" cy="4838699"/>
          </a:xfrm>
          <a:prstGeom prst="rect">
            <a:avLst/>
          </a:prstGeom>
          <a:noFill/>
          <a:ln>
            <a:noFill/>
          </a:ln>
        </p:spPr>
      </p:pic>
      <p:sp>
        <p:nvSpPr>
          <p:cNvPr id="184" name="Google Shape;184;p29"/>
          <p:cNvSpPr txBox="1"/>
          <p:nvPr/>
        </p:nvSpPr>
        <p:spPr>
          <a:xfrm>
            <a:off x="0" y="0"/>
            <a:ext cx="21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Diagnose Activity</a:t>
            </a:r>
            <a:endParaRPr>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0" name="Google Shape;190;p30"/>
          <p:cNvPicPr preferRelativeResize="0"/>
          <p:nvPr/>
        </p:nvPicPr>
        <p:blipFill>
          <a:blip r:embed="rId3">
            <a:alphaModFix/>
          </a:blip>
          <a:stretch>
            <a:fillRect/>
          </a:stretch>
        </p:blipFill>
        <p:spPr>
          <a:xfrm>
            <a:off x="-116401" y="0"/>
            <a:ext cx="5164451" cy="5143500"/>
          </a:xfrm>
          <a:prstGeom prst="rect">
            <a:avLst/>
          </a:prstGeom>
          <a:noFill/>
          <a:ln>
            <a:noFill/>
          </a:ln>
        </p:spPr>
      </p:pic>
      <p:pic>
        <p:nvPicPr>
          <p:cNvPr id="191" name="Google Shape;191;p30"/>
          <p:cNvPicPr preferRelativeResize="0"/>
          <p:nvPr/>
        </p:nvPicPr>
        <p:blipFill>
          <a:blip r:embed="rId4">
            <a:alphaModFix/>
          </a:blip>
          <a:stretch>
            <a:fillRect/>
          </a:stretch>
        </p:blipFill>
        <p:spPr>
          <a:xfrm>
            <a:off x="3990000" y="0"/>
            <a:ext cx="5154000" cy="5143500"/>
          </a:xfrm>
          <a:prstGeom prst="rect">
            <a:avLst/>
          </a:prstGeom>
          <a:noFill/>
          <a:ln>
            <a:noFill/>
          </a:ln>
        </p:spPr>
      </p:pic>
      <p:sp>
        <p:nvSpPr>
          <p:cNvPr id="192" name="Google Shape;192;p30"/>
          <p:cNvSpPr txBox="1"/>
          <p:nvPr/>
        </p:nvSpPr>
        <p:spPr>
          <a:xfrm>
            <a:off x="3887400" y="0"/>
            <a:ext cx="13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Results Activity</a:t>
            </a:r>
            <a:endParaRPr>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464300" y="1770750"/>
            <a:ext cx="25818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Medics Website:</a:t>
            </a:r>
            <a:endParaRPr/>
          </a:p>
        </p:txBody>
      </p:sp>
      <p:sp>
        <p:nvSpPr>
          <p:cNvPr id="198" name="Google Shape;19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0"/>
            <a:ext cx="8580000" cy="128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Smartphones are Increasing in popularity more popular than ever before</a:t>
            </a:r>
            <a:endParaRPr/>
          </a:p>
        </p:txBody>
      </p:sp>
      <p:pic>
        <p:nvPicPr>
          <p:cNvPr id="66" name="Google Shape;66;p14"/>
          <p:cNvPicPr preferRelativeResize="0"/>
          <p:nvPr/>
        </p:nvPicPr>
        <p:blipFill>
          <a:blip r:embed="rId3">
            <a:alphaModFix/>
          </a:blip>
          <a:stretch>
            <a:fillRect/>
          </a:stretch>
        </p:blipFill>
        <p:spPr>
          <a:xfrm>
            <a:off x="311700" y="1284000"/>
            <a:ext cx="8580000" cy="3707100"/>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04" name="Google Shape;204;p32"/>
          <p:cNvPicPr preferRelativeResize="0"/>
          <p:nvPr/>
        </p:nvPicPr>
        <p:blipFill>
          <a:blip r:embed="rId3">
            <a:alphaModFix/>
          </a:blip>
          <a:stretch>
            <a:fillRect/>
          </a:stretch>
        </p:blipFill>
        <p:spPr>
          <a:xfrm>
            <a:off x="152400" y="475850"/>
            <a:ext cx="8839201" cy="4321050"/>
          </a:xfrm>
          <a:prstGeom prst="rect">
            <a:avLst/>
          </a:prstGeom>
          <a:noFill/>
          <a:ln>
            <a:noFill/>
          </a:ln>
        </p:spPr>
      </p:pic>
      <p:sp>
        <p:nvSpPr>
          <p:cNvPr id="205" name="Google Shape;205;p32"/>
          <p:cNvSpPr txBox="1"/>
          <p:nvPr/>
        </p:nvSpPr>
        <p:spPr>
          <a:xfrm>
            <a:off x="1891000" y="75650"/>
            <a:ext cx="40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06" name="Google Shape;206;p32"/>
          <p:cNvSpPr txBox="1"/>
          <p:nvPr/>
        </p:nvSpPr>
        <p:spPr>
          <a:xfrm>
            <a:off x="272300" y="98325"/>
            <a:ext cx="21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Users interface</a:t>
            </a:r>
            <a:endParaRPr>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2" name="Google Shape;212;p33"/>
          <p:cNvPicPr preferRelativeResize="0"/>
          <p:nvPr/>
        </p:nvPicPr>
        <p:blipFill>
          <a:blip r:embed="rId3">
            <a:alphaModFix/>
          </a:blip>
          <a:stretch>
            <a:fillRect/>
          </a:stretch>
        </p:blipFill>
        <p:spPr>
          <a:xfrm>
            <a:off x="152400" y="608000"/>
            <a:ext cx="8839203" cy="3927508"/>
          </a:xfrm>
          <a:prstGeom prst="rect">
            <a:avLst/>
          </a:prstGeom>
          <a:noFill/>
          <a:ln>
            <a:noFill/>
          </a:ln>
        </p:spPr>
      </p:pic>
      <p:sp>
        <p:nvSpPr>
          <p:cNvPr id="213" name="Google Shape;213;p33"/>
          <p:cNvSpPr txBox="1"/>
          <p:nvPr/>
        </p:nvSpPr>
        <p:spPr>
          <a:xfrm>
            <a:off x="2375075" y="196675"/>
            <a:ext cx="37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14" name="Google Shape;214;p33"/>
          <p:cNvSpPr txBox="1"/>
          <p:nvPr/>
        </p:nvSpPr>
        <p:spPr>
          <a:xfrm>
            <a:off x="3379975" y="112975"/>
            <a:ext cx="18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Code Pro"/>
                <a:ea typeface="Source Code Pro"/>
                <a:cs typeface="Source Code Pro"/>
                <a:sym typeface="Source Code Pro"/>
              </a:rPr>
              <a:t>user profile</a:t>
            </a:r>
            <a:endParaRPr>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Conclusion</a:t>
            </a:r>
            <a:endParaRPr/>
          </a:p>
        </p:txBody>
      </p:sp>
      <p:sp>
        <p:nvSpPr>
          <p:cNvPr id="220" name="Google Shape;220;p34"/>
          <p:cNvSpPr txBox="1"/>
          <p:nvPr>
            <p:ph idx="1" type="body"/>
          </p:nvPr>
        </p:nvSpPr>
        <p:spPr>
          <a:xfrm>
            <a:off x="311700" y="1228675"/>
            <a:ext cx="8520600" cy="142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fr" sz="1700">
                <a:solidFill>
                  <a:srgbClr val="000000"/>
                </a:solidFill>
                <a:highlight>
                  <a:schemeClr val="lt1"/>
                </a:highlight>
                <a:latin typeface="Roboto"/>
                <a:ea typeface="Roboto"/>
                <a:cs typeface="Roboto"/>
                <a:sym typeface="Roboto"/>
              </a:rPr>
              <a:t>We have concluded this presentation, the goal of the app is to use technologie to make healthcare accessible to everyone, everywhere, with low costs.</a:t>
            </a:r>
            <a:br>
              <a:rPr lang="fr" sz="1700">
                <a:solidFill>
                  <a:srgbClr val="000000"/>
                </a:solidFill>
                <a:highlight>
                  <a:schemeClr val="lt1"/>
                </a:highlight>
                <a:latin typeface="Roboto"/>
                <a:ea typeface="Roboto"/>
                <a:cs typeface="Roboto"/>
                <a:sym typeface="Roboto"/>
              </a:rPr>
            </a:br>
            <a:br>
              <a:rPr lang="fr" sz="1200">
                <a:solidFill>
                  <a:srgbClr val="000000"/>
                </a:solidFill>
                <a:highlight>
                  <a:schemeClr val="lt1"/>
                </a:highlight>
                <a:latin typeface="Roboto"/>
                <a:ea typeface="Roboto"/>
                <a:cs typeface="Roboto"/>
                <a:sym typeface="Roboto"/>
              </a:rPr>
            </a:br>
            <a:br>
              <a:rPr lang="fr" sz="1200">
                <a:solidFill>
                  <a:srgbClr val="000000"/>
                </a:solidFill>
                <a:highlight>
                  <a:schemeClr val="lt1"/>
                </a:highlight>
                <a:latin typeface="Roboto"/>
                <a:ea typeface="Roboto"/>
                <a:cs typeface="Roboto"/>
                <a:sym typeface="Roboto"/>
              </a:rPr>
            </a:br>
            <a:endParaRPr>
              <a:solidFill>
                <a:srgbClr val="000000"/>
              </a:solidFill>
              <a:highlight>
                <a:schemeClr val="lt1"/>
              </a:highlight>
            </a:endParaRPr>
          </a:p>
        </p:txBody>
      </p:sp>
      <p:sp>
        <p:nvSpPr>
          <p:cNvPr id="221" name="Google Shape;22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Use of smart phones:</a:t>
            </a:r>
            <a:endParaRPr/>
          </a:p>
        </p:txBody>
      </p:sp>
      <p:pic>
        <p:nvPicPr>
          <p:cNvPr id="73" name="Google Shape;73;p15"/>
          <p:cNvPicPr preferRelativeResize="0"/>
          <p:nvPr/>
        </p:nvPicPr>
        <p:blipFill>
          <a:blip r:embed="rId3">
            <a:alphaModFix/>
          </a:blip>
          <a:stretch>
            <a:fillRect/>
          </a:stretch>
        </p:blipFill>
        <p:spPr>
          <a:xfrm>
            <a:off x="152400" y="1472300"/>
            <a:ext cx="3316715" cy="3518802"/>
          </a:xfrm>
          <a:prstGeom prst="rect">
            <a:avLst/>
          </a:prstGeom>
          <a:noFill/>
          <a:ln>
            <a:noFill/>
          </a:ln>
        </p:spPr>
      </p:pic>
      <p:pic>
        <p:nvPicPr>
          <p:cNvPr id="74" name="Google Shape;74;p15"/>
          <p:cNvPicPr preferRelativeResize="0"/>
          <p:nvPr/>
        </p:nvPicPr>
        <p:blipFill>
          <a:blip r:embed="rId4">
            <a:alphaModFix/>
          </a:blip>
          <a:stretch>
            <a:fillRect/>
          </a:stretch>
        </p:blipFill>
        <p:spPr>
          <a:xfrm>
            <a:off x="4572000" y="102500"/>
            <a:ext cx="1093850" cy="1093850"/>
          </a:xfrm>
          <a:prstGeom prst="rect">
            <a:avLst/>
          </a:prstGeom>
          <a:noFill/>
          <a:ln>
            <a:noFill/>
          </a:ln>
        </p:spPr>
      </p:pic>
      <p:pic>
        <p:nvPicPr>
          <p:cNvPr id="75" name="Google Shape;75;p15"/>
          <p:cNvPicPr preferRelativeResize="0"/>
          <p:nvPr/>
        </p:nvPicPr>
        <p:blipFill>
          <a:blip r:embed="rId5">
            <a:alphaModFix/>
          </a:blip>
          <a:stretch>
            <a:fillRect/>
          </a:stretch>
        </p:blipFill>
        <p:spPr>
          <a:xfrm>
            <a:off x="3615575" y="1472300"/>
            <a:ext cx="5528424" cy="3518800"/>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 name="Google Shape;82;p1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84" name="Google Shape;84;p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44725" y="2846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an healthcare app can provide</a:t>
            </a:r>
            <a:endParaRPr/>
          </a:p>
          <a:p>
            <a:pPr indent="0" lvl="0" marL="0" rtl="0" algn="l">
              <a:spcBef>
                <a:spcPts val="0"/>
              </a:spcBef>
              <a:spcAft>
                <a:spcPts val="0"/>
              </a:spcAft>
              <a:buNone/>
            </a:pPr>
            <a:r>
              <a:t/>
            </a:r>
            <a:endParaRPr/>
          </a:p>
        </p:txBody>
      </p:sp>
      <p:sp>
        <p:nvSpPr>
          <p:cNvPr id="90" name="Google Shape;90;p17"/>
          <p:cNvSpPr txBox="1"/>
          <p:nvPr>
            <p:ph idx="1" type="body"/>
          </p:nvPr>
        </p:nvSpPr>
        <p:spPr>
          <a:xfrm>
            <a:off x="344725" y="1220400"/>
            <a:ext cx="8520600" cy="33402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rgbClr val="232323"/>
              </a:buClr>
              <a:buSzPts val="1650"/>
              <a:buFont typeface="Roboto"/>
              <a:buAutoNum type="arabicPeriod"/>
            </a:pPr>
            <a:r>
              <a:rPr lang="fr" sz="1650">
                <a:solidFill>
                  <a:srgbClr val="232323"/>
                </a:solidFill>
                <a:highlight>
                  <a:srgbClr val="FFFFFF"/>
                </a:highlight>
                <a:latin typeface="Roboto"/>
                <a:ea typeface="Roboto"/>
                <a:cs typeface="Roboto"/>
                <a:sym typeface="Roboto"/>
              </a:rPr>
              <a:t>Receive immediate access to healthcare.</a:t>
            </a:r>
            <a:endParaRPr sz="1650">
              <a:solidFill>
                <a:srgbClr val="232323"/>
              </a:solidFill>
              <a:highlight>
                <a:srgbClr val="FFFFFF"/>
              </a:highlight>
              <a:latin typeface="Roboto"/>
              <a:ea typeface="Roboto"/>
              <a:cs typeface="Roboto"/>
              <a:sym typeface="Roboto"/>
            </a:endParaRPr>
          </a:p>
          <a:p>
            <a:pPr indent="-333375" lvl="0" marL="457200" rtl="0" algn="l">
              <a:spcBef>
                <a:spcPts val="0"/>
              </a:spcBef>
              <a:spcAft>
                <a:spcPts val="0"/>
              </a:spcAft>
              <a:buClr>
                <a:srgbClr val="232323"/>
              </a:buClr>
              <a:buSzPts val="1650"/>
              <a:buFont typeface="Roboto"/>
              <a:buAutoNum type="arabicPeriod"/>
            </a:pPr>
            <a:r>
              <a:rPr lang="fr" sz="1650">
                <a:solidFill>
                  <a:srgbClr val="232323"/>
                </a:solidFill>
                <a:highlight>
                  <a:srgbClr val="FFFFFF"/>
                </a:highlight>
                <a:latin typeface="Roboto"/>
                <a:ea typeface="Roboto"/>
                <a:cs typeface="Roboto"/>
                <a:sym typeface="Roboto"/>
              </a:rPr>
              <a:t>Easily track users’ health.</a:t>
            </a:r>
            <a:endParaRPr sz="1650">
              <a:solidFill>
                <a:srgbClr val="232323"/>
              </a:solidFill>
              <a:highlight>
                <a:srgbClr val="FFFFFF"/>
              </a:highlight>
              <a:latin typeface="Roboto"/>
              <a:ea typeface="Roboto"/>
              <a:cs typeface="Roboto"/>
              <a:sym typeface="Roboto"/>
            </a:endParaRPr>
          </a:p>
          <a:p>
            <a:pPr indent="-333375" lvl="0" marL="457200" rtl="0" algn="l">
              <a:spcBef>
                <a:spcPts val="0"/>
              </a:spcBef>
              <a:spcAft>
                <a:spcPts val="0"/>
              </a:spcAft>
              <a:buClr>
                <a:srgbClr val="232323"/>
              </a:buClr>
              <a:buSzPts val="1650"/>
              <a:buFont typeface="Roboto"/>
              <a:buAutoNum type="arabicPeriod"/>
            </a:pPr>
            <a:r>
              <a:rPr lang="fr" sz="1650">
                <a:solidFill>
                  <a:srgbClr val="232323"/>
                </a:solidFill>
                <a:highlight>
                  <a:srgbClr val="FFFFFF"/>
                </a:highlight>
                <a:latin typeface="Roboto"/>
                <a:ea typeface="Roboto"/>
                <a:cs typeface="Roboto"/>
                <a:sym typeface="Roboto"/>
              </a:rPr>
              <a:t>Improve treatment process.</a:t>
            </a:r>
            <a:endParaRPr sz="1650">
              <a:solidFill>
                <a:srgbClr val="232323"/>
              </a:solidFill>
              <a:highlight>
                <a:srgbClr val="FFFFFF"/>
              </a:highlight>
              <a:latin typeface="Roboto"/>
              <a:ea typeface="Roboto"/>
              <a:cs typeface="Roboto"/>
              <a:sym typeface="Roboto"/>
            </a:endParaRPr>
          </a:p>
          <a:p>
            <a:pPr indent="-333375" lvl="0" marL="457200" rtl="0" algn="l">
              <a:spcBef>
                <a:spcPts val="0"/>
              </a:spcBef>
              <a:spcAft>
                <a:spcPts val="0"/>
              </a:spcAft>
              <a:buClr>
                <a:srgbClr val="232323"/>
              </a:buClr>
              <a:buSzPts val="1650"/>
              <a:buFont typeface="Roboto"/>
              <a:buAutoNum type="arabicPeriod"/>
            </a:pPr>
            <a:r>
              <a:rPr lang="fr" sz="1650">
                <a:solidFill>
                  <a:srgbClr val="232323"/>
                </a:solidFill>
                <a:highlight>
                  <a:srgbClr val="FFFFFF"/>
                </a:highlight>
                <a:latin typeface="Roboto"/>
                <a:ea typeface="Roboto"/>
                <a:cs typeface="Roboto"/>
                <a:sym typeface="Roboto"/>
              </a:rPr>
              <a:t>Reduce costs for medical services.</a:t>
            </a:r>
            <a:endParaRPr sz="1650">
              <a:solidFill>
                <a:srgbClr val="232323"/>
              </a:solidFill>
              <a:highlight>
                <a:srgbClr val="FFFFFF"/>
              </a:highlight>
              <a:latin typeface="Roboto"/>
              <a:ea typeface="Roboto"/>
              <a:cs typeface="Roboto"/>
              <a:sym typeface="Roboto"/>
            </a:endParaRPr>
          </a:p>
          <a:p>
            <a:pPr indent="-333375" lvl="0" marL="457200" rtl="0" algn="l">
              <a:spcBef>
                <a:spcPts val="0"/>
              </a:spcBef>
              <a:spcAft>
                <a:spcPts val="0"/>
              </a:spcAft>
              <a:buClr>
                <a:srgbClr val="232323"/>
              </a:buClr>
              <a:buSzPts val="1650"/>
              <a:buFont typeface="Roboto"/>
              <a:buAutoNum type="arabicPeriod"/>
            </a:pPr>
            <a:r>
              <a:rPr lang="fr" sz="1650">
                <a:solidFill>
                  <a:srgbClr val="232323"/>
                </a:solidFill>
                <a:highlight>
                  <a:srgbClr val="FFFFFF"/>
                </a:highlight>
                <a:latin typeface="Roboto"/>
                <a:ea typeface="Roboto"/>
                <a:cs typeface="Roboto"/>
                <a:sym typeface="Roboto"/>
              </a:rPr>
              <a:t>Help prevent legal issues</a:t>
            </a:r>
            <a:endParaRPr sz="1650">
              <a:solidFill>
                <a:srgbClr val="232323"/>
              </a:solidFill>
              <a:highlight>
                <a:srgbClr val="FFFFFF"/>
              </a:highlight>
              <a:latin typeface="Roboto"/>
              <a:ea typeface="Roboto"/>
              <a:cs typeface="Roboto"/>
              <a:sym typeface="Roboto"/>
            </a:endParaRPr>
          </a:p>
        </p:txBody>
      </p:sp>
      <p:pic>
        <p:nvPicPr>
          <p:cNvPr id="91" name="Google Shape;91;p17"/>
          <p:cNvPicPr preferRelativeResize="0"/>
          <p:nvPr/>
        </p:nvPicPr>
        <p:blipFill>
          <a:blip r:embed="rId3">
            <a:alphaModFix/>
          </a:blip>
          <a:stretch>
            <a:fillRect/>
          </a:stretch>
        </p:blipFill>
        <p:spPr>
          <a:xfrm>
            <a:off x="6223425" y="3257412"/>
            <a:ext cx="1303200" cy="1303200"/>
          </a:xfrm>
          <a:prstGeom prst="rect">
            <a:avLst/>
          </a:prstGeom>
          <a:noFill/>
          <a:ln>
            <a:noFill/>
          </a:ln>
        </p:spPr>
      </p:pic>
      <p:pic>
        <p:nvPicPr>
          <p:cNvPr id="92" name="Google Shape;92;p17"/>
          <p:cNvPicPr preferRelativeResize="0"/>
          <p:nvPr/>
        </p:nvPicPr>
        <p:blipFill>
          <a:blip r:embed="rId4">
            <a:alphaModFix/>
          </a:blip>
          <a:stretch>
            <a:fillRect/>
          </a:stretch>
        </p:blipFill>
        <p:spPr>
          <a:xfrm>
            <a:off x="6241338" y="1085600"/>
            <a:ext cx="1267375" cy="1267375"/>
          </a:xfrm>
          <a:prstGeom prst="rect">
            <a:avLst/>
          </a:prstGeom>
          <a:noFill/>
          <a:ln>
            <a:noFill/>
          </a:ln>
        </p:spPr>
      </p:pic>
      <p:pic>
        <p:nvPicPr>
          <p:cNvPr id="93" name="Google Shape;93;p17"/>
          <p:cNvPicPr preferRelativeResize="0"/>
          <p:nvPr/>
        </p:nvPicPr>
        <p:blipFill>
          <a:blip r:embed="rId5">
            <a:alphaModFix/>
          </a:blip>
          <a:stretch>
            <a:fillRect/>
          </a:stretch>
        </p:blipFill>
        <p:spPr>
          <a:xfrm>
            <a:off x="596575" y="3141825"/>
            <a:ext cx="1418775" cy="1418775"/>
          </a:xfrm>
          <a:prstGeom prst="rect">
            <a:avLst/>
          </a:prstGeom>
          <a:noFill/>
          <a:ln>
            <a:noFill/>
          </a:ln>
        </p:spPr>
      </p:pic>
      <p:pic>
        <p:nvPicPr>
          <p:cNvPr id="94" name="Google Shape;94;p17"/>
          <p:cNvPicPr preferRelativeResize="0"/>
          <p:nvPr/>
        </p:nvPicPr>
        <p:blipFill>
          <a:blip r:embed="rId6">
            <a:alphaModFix/>
          </a:blip>
          <a:stretch>
            <a:fillRect/>
          </a:stretch>
        </p:blipFill>
        <p:spPr>
          <a:xfrm>
            <a:off x="3390400" y="2864838"/>
            <a:ext cx="1568625" cy="1568625"/>
          </a:xfrm>
          <a:prstGeom prst="rect">
            <a:avLst/>
          </a:prstGeom>
          <a:noFill/>
          <a:ln>
            <a:noFill/>
          </a:ln>
        </p:spPr>
      </p:pic>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03450" y="1349625"/>
            <a:ext cx="8621400" cy="181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We attempted to make a healthcare app that uses speech recognition to diagnose patients and here is a summary for everything:</a:t>
            </a:r>
            <a:endParaRPr/>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83200" y="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ASR in healthcare:</a:t>
            </a:r>
            <a:endParaRPr/>
          </a:p>
        </p:txBody>
      </p:sp>
      <p:sp>
        <p:nvSpPr>
          <p:cNvPr id="107" name="Google Shape;107;p19"/>
          <p:cNvSpPr txBox="1"/>
          <p:nvPr>
            <p:ph idx="1" type="body"/>
          </p:nvPr>
        </p:nvSpPr>
        <p:spPr>
          <a:xfrm>
            <a:off x="83200" y="668925"/>
            <a:ext cx="8781900" cy="27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rgbClr val="232323"/>
                </a:solidFill>
                <a:latin typeface="Roboto"/>
                <a:ea typeface="Roboto"/>
                <a:cs typeface="Roboto"/>
                <a:sym typeface="Roboto"/>
              </a:rPr>
              <a:t>Healthcare can be greatly aided by voic</a:t>
            </a:r>
            <a:r>
              <a:rPr lang="fr">
                <a:solidFill>
                  <a:srgbClr val="232323"/>
                </a:solidFill>
                <a:latin typeface="Roboto"/>
                <a:ea typeface="Roboto"/>
                <a:cs typeface="Roboto"/>
                <a:sym typeface="Roboto"/>
              </a:rPr>
              <a:t>e </a:t>
            </a:r>
            <a:r>
              <a:rPr lang="fr">
                <a:solidFill>
                  <a:srgbClr val="232323"/>
                </a:solidFill>
                <a:latin typeface="Roboto"/>
                <a:ea typeface="Roboto"/>
                <a:cs typeface="Roboto"/>
                <a:sym typeface="Roboto"/>
              </a:rPr>
              <a:t>recognition.patients can benefit from this technology since it makes it easier than ever before to seek help if they are feeling unwell using an app on their phones where voice-dictation software will transcribe their words so someone else can read it back and see if anything needs to be addressed or an virtual assistant that can give treatment for small common illness like cold and basic headache and redirect patients to nearby doctors if </a:t>
            </a:r>
            <a:r>
              <a:rPr lang="fr">
                <a:solidFill>
                  <a:srgbClr val="232323"/>
                </a:solidFill>
                <a:latin typeface="Roboto"/>
                <a:ea typeface="Roboto"/>
                <a:cs typeface="Roboto"/>
                <a:sym typeface="Roboto"/>
              </a:rPr>
              <a:t>necessary.In addition Asr helps the patient to express himself more in front of the device he is using</a:t>
            </a:r>
            <a:endParaRPr>
              <a:solidFill>
                <a:srgbClr val="232323"/>
              </a:solidFill>
              <a:latin typeface="Roboto"/>
              <a:ea typeface="Roboto"/>
              <a:cs typeface="Roboto"/>
              <a:sym typeface="Roboto"/>
            </a:endParaRPr>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09" name="Google Shape;109;p19"/>
          <p:cNvPicPr preferRelativeResize="0"/>
          <p:nvPr/>
        </p:nvPicPr>
        <p:blipFill>
          <a:blip r:embed="rId3">
            <a:alphaModFix/>
          </a:blip>
          <a:stretch>
            <a:fillRect/>
          </a:stretch>
        </p:blipFill>
        <p:spPr>
          <a:xfrm>
            <a:off x="2057500" y="3174405"/>
            <a:ext cx="4572001" cy="165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Tools used for the application</a:t>
            </a:r>
            <a:endParaRPr/>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16" name="Google Shape;116;p20"/>
          <p:cNvPicPr preferRelativeResize="0"/>
          <p:nvPr/>
        </p:nvPicPr>
        <p:blipFill>
          <a:blip r:embed="rId3">
            <a:alphaModFix/>
          </a:blip>
          <a:stretch>
            <a:fillRect/>
          </a:stretch>
        </p:blipFill>
        <p:spPr>
          <a:xfrm>
            <a:off x="499150" y="800999"/>
            <a:ext cx="1564848" cy="1714724"/>
          </a:xfrm>
          <a:prstGeom prst="rect">
            <a:avLst/>
          </a:prstGeom>
          <a:noFill/>
          <a:ln>
            <a:noFill/>
          </a:ln>
        </p:spPr>
      </p:pic>
      <p:pic>
        <p:nvPicPr>
          <p:cNvPr id="117" name="Google Shape;117;p20"/>
          <p:cNvPicPr preferRelativeResize="0"/>
          <p:nvPr/>
        </p:nvPicPr>
        <p:blipFill>
          <a:blip r:embed="rId4">
            <a:alphaModFix/>
          </a:blip>
          <a:stretch>
            <a:fillRect/>
          </a:stretch>
        </p:blipFill>
        <p:spPr>
          <a:xfrm>
            <a:off x="2852099" y="933725"/>
            <a:ext cx="1449275" cy="1449275"/>
          </a:xfrm>
          <a:prstGeom prst="rect">
            <a:avLst/>
          </a:prstGeom>
          <a:noFill/>
          <a:ln>
            <a:noFill/>
          </a:ln>
        </p:spPr>
      </p:pic>
      <p:pic>
        <p:nvPicPr>
          <p:cNvPr id="118" name="Google Shape;118;p20"/>
          <p:cNvPicPr preferRelativeResize="0"/>
          <p:nvPr/>
        </p:nvPicPr>
        <p:blipFill>
          <a:blip r:embed="rId5">
            <a:alphaModFix/>
          </a:blip>
          <a:stretch>
            <a:fillRect/>
          </a:stretch>
        </p:blipFill>
        <p:spPr>
          <a:xfrm>
            <a:off x="4866425" y="994150"/>
            <a:ext cx="1629649" cy="1328425"/>
          </a:xfrm>
          <a:prstGeom prst="rect">
            <a:avLst/>
          </a:prstGeom>
          <a:noFill/>
          <a:ln>
            <a:noFill/>
          </a:ln>
        </p:spPr>
      </p:pic>
      <p:pic>
        <p:nvPicPr>
          <p:cNvPr id="119" name="Google Shape;119;p20"/>
          <p:cNvPicPr preferRelativeResize="0"/>
          <p:nvPr/>
        </p:nvPicPr>
        <p:blipFill>
          <a:blip r:embed="rId6">
            <a:alphaModFix/>
          </a:blip>
          <a:stretch>
            <a:fillRect/>
          </a:stretch>
        </p:blipFill>
        <p:spPr>
          <a:xfrm>
            <a:off x="7315621" y="933725"/>
            <a:ext cx="1516680" cy="1638024"/>
          </a:xfrm>
          <a:prstGeom prst="rect">
            <a:avLst/>
          </a:prstGeom>
          <a:noFill/>
          <a:ln>
            <a:noFill/>
          </a:ln>
        </p:spPr>
      </p:pic>
      <p:pic>
        <p:nvPicPr>
          <p:cNvPr id="120" name="Google Shape;120;p20"/>
          <p:cNvPicPr preferRelativeResize="0"/>
          <p:nvPr/>
        </p:nvPicPr>
        <p:blipFill>
          <a:blip r:embed="rId7">
            <a:alphaModFix/>
          </a:blip>
          <a:stretch>
            <a:fillRect/>
          </a:stretch>
        </p:blipFill>
        <p:spPr>
          <a:xfrm>
            <a:off x="499150" y="3156925"/>
            <a:ext cx="2433349" cy="1216675"/>
          </a:xfrm>
          <a:prstGeom prst="rect">
            <a:avLst/>
          </a:prstGeom>
          <a:noFill/>
          <a:ln>
            <a:noFill/>
          </a:ln>
        </p:spPr>
      </p:pic>
      <p:pic>
        <p:nvPicPr>
          <p:cNvPr id="121" name="Google Shape;121;p20"/>
          <p:cNvPicPr preferRelativeResize="0"/>
          <p:nvPr/>
        </p:nvPicPr>
        <p:blipFill>
          <a:blip r:embed="rId8">
            <a:alphaModFix/>
          </a:blip>
          <a:stretch>
            <a:fillRect/>
          </a:stretch>
        </p:blipFill>
        <p:spPr>
          <a:xfrm>
            <a:off x="2661975" y="2946250"/>
            <a:ext cx="2912041" cy="1638026"/>
          </a:xfrm>
          <a:prstGeom prst="rect">
            <a:avLst/>
          </a:prstGeom>
          <a:noFill/>
          <a:ln>
            <a:noFill/>
          </a:ln>
        </p:spPr>
      </p:pic>
      <p:pic>
        <p:nvPicPr>
          <p:cNvPr id="122" name="Google Shape;122;p20"/>
          <p:cNvPicPr preferRelativeResize="0"/>
          <p:nvPr/>
        </p:nvPicPr>
        <p:blipFill>
          <a:blip r:embed="rId9">
            <a:alphaModFix/>
          </a:blip>
          <a:stretch>
            <a:fillRect/>
          </a:stretch>
        </p:blipFill>
        <p:spPr>
          <a:xfrm>
            <a:off x="5448888" y="3036588"/>
            <a:ext cx="3133725" cy="145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63075"/>
            <a:ext cx="3417300" cy="8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Final results:</a:t>
            </a:r>
            <a:endParaRPr/>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29" name="Google Shape;129;p21"/>
          <p:cNvSpPr txBox="1"/>
          <p:nvPr/>
        </p:nvSpPr>
        <p:spPr>
          <a:xfrm>
            <a:off x="311700" y="1187475"/>
            <a:ext cx="804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Roboto"/>
                <a:ea typeface="Roboto"/>
                <a:cs typeface="Roboto"/>
                <a:sym typeface="Roboto"/>
              </a:rPr>
              <a:t>After going through the </a:t>
            </a:r>
            <a:r>
              <a:rPr lang="fr">
                <a:latin typeface="Roboto"/>
                <a:ea typeface="Roboto"/>
                <a:cs typeface="Roboto"/>
                <a:sym typeface="Roboto"/>
              </a:rPr>
              <a:t>consumption</a:t>
            </a:r>
            <a:r>
              <a:rPr lang="fr">
                <a:latin typeface="Roboto"/>
                <a:ea typeface="Roboto"/>
                <a:cs typeface="Roboto"/>
                <a:sym typeface="Roboto"/>
              </a:rPr>
              <a:t> phase,and the development of the app we came up with a solution that is well rounded and ready for deployment in the real world and be </a:t>
            </a:r>
            <a:r>
              <a:rPr lang="fr">
                <a:latin typeface="Roboto"/>
                <a:ea typeface="Roboto"/>
                <a:cs typeface="Roboto"/>
                <a:sym typeface="Roboto"/>
              </a:rPr>
              <a:t>accessible</a:t>
            </a:r>
            <a:r>
              <a:rPr lang="fr">
                <a:latin typeface="Roboto"/>
                <a:ea typeface="Roboto"/>
                <a:cs typeface="Roboto"/>
                <a:sym typeface="Roboto"/>
              </a:rPr>
              <a:t> to the public and fulfil the goals that we </a:t>
            </a:r>
            <a:r>
              <a:rPr lang="fr">
                <a:latin typeface="Roboto"/>
                <a:ea typeface="Roboto"/>
                <a:cs typeface="Roboto"/>
                <a:sym typeface="Roboto"/>
              </a:rPr>
              <a:t>anticipated.</a:t>
            </a:r>
            <a:br>
              <a:rPr lang="fr">
                <a:latin typeface="Source Code Pro"/>
                <a:ea typeface="Source Code Pro"/>
                <a:cs typeface="Source Code Pro"/>
                <a:sym typeface="Source Code Pro"/>
              </a:rPr>
            </a:br>
            <a:br>
              <a:rPr lang="fr">
                <a:latin typeface="Source Code Pro"/>
                <a:ea typeface="Source Code Pro"/>
                <a:cs typeface="Source Code Pro"/>
                <a:sym typeface="Source Code Pro"/>
              </a:rPr>
            </a:br>
            <a:r>
              <a:rPr lang="fr">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